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6" r:id="rId3"/>
    <p:sldId id="286" r:id="rId4"/>
    <p:sldId id="269" r:id="rId5"/>
    <p:sldId id="278" r:id="rId6"/>
    <p:sldId id="279" r:id="rId7"/>
    <p:sldId id="275" r:id="rId8"/>
    <p:sldId id="270" r:id="rId9"/>
    <p:sldId id="281" r:id="rId10"/>
    <p:sldId id="283" r:id="rId11"/>
    <p:sldId id="284" r:id="rId12"/>
    <p:sldId id="282" r:id="rId13"/>
    <p:sldId id="28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26DE9D-0F21-4A56-930D-3D5C962262C9}">
          <p14:sldIdLst>
            <p14:sldId id="256"/>
          </p14:sldIdLst>
        </p14:section>
        <p14:section name="Requisitos" id="{9DC1AC6D-C895-4F06-A6F4-BD56A37CC55F}">
          <p14:sldIdLst>
            <p14:sldId id="266"/>
          </p14:sldIdLst>
        </p14:section>
        <p14:section name="Diagramas" id="{06118ABC-FA09-4565-8B57-9E362A437BF9}">
          <p14:sldIdLst>
            <p14:sldId id="286"/>
            <p14:sldId id="269"/>
            <p14:sldId id="278"/>
          </p14:sldIdLst>
        </p14:section>
        <p14:section name="Conteudo" id="{2F3B7D76-BD99-49C2-BDB8-87419F3FBEAD}">
          <p14:sldIdLst>
            <p14:sldId id="279"/>
            <p14:sldId id="275"/>
            <p14:sldId id="270"/>
          </p14:sldIdLst>
        </p14:section>
        <p14:section name="Video Demo" id="{DD63B99D-F9B0-4E2C-8698-7CC9A2746F22}">
          <p14:sldIdLst>
            <p14:sldId id="281"/>
            <p14:sldId id="283"/>
            <p14:sldId id="284"/>
            <p14:sldId id="282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Teixeira" initials="PT" lastIdx="1" clrIdx="0">
    <p:extLst>
      <p:ext uri="{19B8F6BF-5375-455C-9EA6-DF929625EA0E}">
        <p15:presenceInfo xmlns:p15="http://schemas.microsoft.com/office/powerpoint/2012/main" userId="Pedro Teixei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ACA00"/>
    <a:srgbClr val="FFD016"/>
    <a:srgbClr val="CFBB29"/>
    <a:srgbClr val="ECE0C9"/>
    <a:srgbClr val="FF3300"/>
    <a:srgbClr val="00FF00"/>
    <a:srgbClr val="6600FF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Estilo Médio 1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Estilo Médio 1 - Destaqu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9" autoAdjust="0"/>
    <p:restoredTop sz="96357" autoAdjust="0"/>
  </p:normalViewPr>
  <p:slideViewPr>
    <p:cSldViewPr snapToGrid="0">
      <p:cViewPr>
        <p:scale>
          <a:sx n="85" d="100"/>
          <a:sy n="85" d="100"/>
        </p:scale>
        <p:origin x="89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249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3993" y="1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7AECFD4-8C6A-4F21-B816-8BC2B22EE1DA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F9E45D8-9F69-408F-96E0-A8C0A48D6C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62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18AE7CA-955E-4C97-AAF5-8DB1700E9821}" type="datetimeFigureOut">
              <a:rPr lang="pt-PT" smtClean="0"/>
              <a:t>22/06/2021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955F697-B22E-4EAB-9CD5-551D53CF6C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94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Paulo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5F697-B22E-4EAB-9CD5-551D53CF6C8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733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For what?    </a:t>
            </a:r>
          </a:p>
          <a:p>
            <a:pPr lvl="1"/>
            <a:r>
              <a:rPr lang="en-US" sz="2000" b="1"/>
              <a:t>Events Managers : to manage their events easier and quicker</a:t>
            </a:r>
          </a:p>
          <a:p>
            <a:pPr lvl="1"/>
            <a:r>
              <a:rPr lang="en-US" sz="2000"/>
              <a:t>Team Members </a:t>
            </a:r>
          </a:p>
          <a:p>
            <a:pPr lvl="2"/>
            <a:r>
              <a:rPr lang="en-US" b="1"/>
              <a:t>Participants : to enter an event without effort</a:t>
            </a:r>
          </a:p>
          <a:p>
            <a:pPr lvl="2"/>
            <a:r>
              <a:rPr lang="en-US"/>
              <a:t>Support Team</a:t>
            </a:r>
          </a:p>
          <a:p>
            <a:pPr lvl="1"/>
            <a:r>
              <a:rPr lang="en-US" sz="2000"/>
              <a:t>Observers</a:t>
            </a:r>
          </a:p>
          <a:p>
            <a:pPr lvl="1"/>
            <a:r>
              <a:rPr lang="en-US" sz="2000"/>
              <a:t>Sponsors (of the team or the event)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5F697-B22E-4EAB-9CD5-551D53CF6C8A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355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6" indent="0" algn="ctr">
              <a:buNone/>
              <a:defRPr sz="2000"/>
            </a:lvl2pPr>
            <a:lvl3pPr marL="914433" indent="0" algn="ctr">
              <a:buNone/>
              <a:defRPr sz="1801"/>
            </a:lvl3pPr>
            <a:lvl4pPr marL="1371653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5" indent="0" algn="ctr">
              <a:buNone/>
              <a:defRPr sz="1600"/>
            </a:lvl6pPr>
            <a:lvl7pPr marL="2743302" indent="0" algn="ctr">
              <a:buNone/>
              <a:defRPr sz="1600"/>
            </a:lvl7pPr>
            <a:lvl8pPr marL="3200522" indent="0" algn="ctr">
              <a:buNone/>
              <a:defRPr sz="1600"/>
            </a:lvl8pPr>
            <a:lvl9pPr marL="365773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02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6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98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7B1D0-16F0-4F09-8B04-7042EBCDE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873" y="6320423"/>
            <a:ext cx="2292108" cy="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3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A364D-C75F-4C38-A3FB-1B278F83F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873" y="6320423"/>
            <a:ext cx="2292108" cy="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EBF0C-E743-4BE7-9B4B-2A889CC677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873" y="6320423"/>
            <a:ext cx="2292108" cy="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3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3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6" indent="0">
              <a:buNone/>
              <a:defRPr sz="2000" b="1"/>
            </a:lvl2pPr>
            <a:lvl3pPr marL="914433" indent="0">
              <a:buNone/>
              <a:defRPr sz="1801" b="1"/>
            </a:lvl3pPr>
            <a:lvl4pPr marL="1371653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5" indent="0">
              <a:buNone/>
              <a:defRPr sz="1600" b="1"/>
            </a:lvl6pPr>
            <a:lvl7pPr marL="2743302" indent="0">
              <a:buNone/>
              <a:defRPr sz="1600" b="1"/>
            </a:lvl7pPr>
            <a:lvl8pPr marL="3200522" indent="0">
              <a:buNone/>
              <a:defRPr sz="1600" b="1"/>
            </a:lvl8pPr>
            <a:lvl9pPr marL="365773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3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6" indent="0">
              <a:buNone/>
              <a:defRPr sz="2000" b="1"/>
            </a:lvl2pPr>
            <a:lvl3pPr marL="914433" indent="0">
              <a:buNone/>
              <a:defRPr sz="1801" b="1"/>
            </a:lvl3pPr>
            <a:lvl4pPr marL="1371653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5" indent="0">
              <a:buNone/>
              <a:defRPr sz="1600" b="1"/>
            </a:lvl6pPr>
            <a:lvl7pPr marL="2743302" indent="0">
              <a:buNone/>
              <a:defRPr sz="1600" b="1"/>
            </a:lvl7pPr>
            <a:lvl8pPr marL="3200522" indent="0">
              <a:buNone/>
              <a:defRPr sz="1600" b="1"/>
            </a:lvl8pPr>
            <a:lvl9pPr marL="365773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6904E-E588-4CDB-B87B-E5EBB90AF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873" y="6320423"/>
            <a:ext cx="2292108" cy="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1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C1D50-F5EE-47B9-9925-A254DB6FDD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1873" y="6320423"/>
            <a:ext cx="2292108" cy="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54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2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1"/>
            </a:lvl2pPr>
            <a:lvl3pPr marL="914433" indent="0">
              <a:buNone/>
              <a:defRPr sz="1200"/>
            </a:lvl3pPr>
            <a:lvl4pPr marL="1371653" indent="0">
              <a:buNone/>
              <a:defRPr sz="1001"/>
            </a:lvl4pPr>
            <a:lvl5pPr marL="1828869" indent="0">
              <a:buNone/>
              <a:defRPr sz="1001"/>
            </a:lvl5pPr>
            <a:lvl6pPr marL="2286085" indent="0">
              <a:buNone/>
              <a:defRPr sz="1001"/>
            </a:lvl6pPr>
            <a:lvl7pPr marL="2743302" indent="0">
              <a:buNone/>
              <a:defRPr sz="1001"/>
            </a:lvl7pPr>
            <a:lvl8pPr marL="3200522" indent="0">
              <a:buNone/>
              <a:defRPr sz="1001"/>
            </a:lvl8pPr>
            <a:lvl9pPr marL="3657738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98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2" y="987425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6" indent="0">
              <a:buNone/>
              <a:defRPr sz="2800"/>
            </a:lvl2pPr>
            <a:lvl3pPr marL="914433" indent="0">
              <a:buNone/>
              <a:defRPr sz="2400"/>
            </a:lvl3pPr>
            <a:lvl4pPr marL="1371653" indent="0">
              <a:buNone/>
              <a:defRPr sz="2000"/>
            </a:lvl4pPr>
            <a:lvl5pPr marL="1828869" indent="0">
              <a:buNone/>
              <a:defRPr sz="2000"/>
            </a:lvl5pPr>
            <a:lvl6pPr marL="2286085" indent="0">
              <a:buNone/>
              <a:defRPr sz="2000"/>
            </a:lvl6pPr>
            <a:lvl7pPr marL="2743302" indent="0">
              <a:buNone/>
              <a:defRPr sz="2000"/>
            </a:lvl7pPr>
            <a:lvl8pPr marL="3200522" indent="0">
              <a:buNone/>
              <a:defRPr sz="2000"/>
            </a:lvl8pPr>
            <a:lvl9pPr marL="365773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6" indent="0">
              <a:buNone/>
              <a:defRPr sz="1401"/>
            </a:lvl2pPr>
            <a:lvl3pPr marL="914433" indent="0">
              <a:buNone/>
              <a:defRPr sz="1200"/>
            </a:lvl3pPr>
            <a:lvl4pPr marL="1371653" indent="0">
              <a:buNone/>
              <a:defRPr sz="1001"/>
            </a:lvl4pPr>
            <a:lvl5pPr marL="1828869" indent="0">
              <a:buNone/>
              <a:defRPr sz="1001"/>
            </a:lvl5pPr>
            <a:lvl6pPr marL="2286085" indent="0">
              <a:buNone/>
              <a:defRPr sz="1001"/>
            </a:lvl6pPr>
            <a:lvl7pPr marL="2743302" indent="0">
              <a:buNone/>
              <a:defRPr sz="1001"/>
            </a:lvl7pPr>
            <a:lvl8pPr marL="3200522" indent="0">
              <a:buNone/>
              <a:defRPr sz="1001"/>
            </a:lvl8pPr>
            <a:lvl9pPr marL="3657738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21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5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51CA-318D-41C8-9408-7673802D33EE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61FBF7-C9B9-4CEC-9E35-53BDCB17F423}"/>
              </a:ext>
            </a:extLst>
          </p:cNvPr>
          <p:cNvSpPr/>
          <p:nvPr userDrawn="1"/>
        </p:nvSpPr>
        <p:spPr>
          <a:xfrm>
            <a:off x="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6F347-CA6B-4825-B28E-E078B5913FC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873" y="6320423"/>
            <a:ext cx="2292108" cy="3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9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3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9" indent="-228609" algn="l" defTabSz="91443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5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2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0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6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6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1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5" indent="-228609" algn="l" defTabSz="9144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6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3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3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5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2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2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8" algn="l" defTabSz="9144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Picture1.png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65200" y="851517"/>
            <a:ext cx="5130795" cy="1461778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l"/>
            <a:r>
              <a:rPr lang="en-US" sz="4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 Digital de Jogos e Aplicações</a:t>
            </a:r>
            <a:endParaRPr lang="en-US" sz="40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D161CC3-1DA2-4C7A-8C95-BDC79856943E}"/>
              </a:ext>
            </a:extLst>
          </p:cNvPr>
          <p:cNvSpPr txBox="1">
            <a:spLocks/>
          </p:cNvSpPr>
          <p:nvPr/>
        </p:nvSpPr>
        <p:spPr>
          <a:xfrm>
            <a:off x="965200" y="2470249"/>
            <a:ext cx="8392444" cy="3536236"/>
          </a:xfrm>
          <a:prstGeom prst="rect">
            <a:avLst/>
          </a:prstGeom>
        </p:spPr>
        <p:txBody>
          <a:bodyPr vert="horz" lIns="91440" tIns="45721" rIns="91440" bIns="45721" numCol="2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13" indent="-3429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8240 - MIECT</a:t>
            </a:r>
          </a:p>
          <a:p>
            <a:pPr marL="342913" indent="-3429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42532 - Base de Dados </a:t>
            </a:r>
          </a:p>
          <a:p>
            <a:pPr>
              <a:lnSpc>
                <a:spcPct val="90000"/>
              </a:lnSpc>
            </a:pPr>
            <a:b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13" indent="-3429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89078 - Luís Couto</a:t>
            </a:r>
          </a:p>
          <a:p>
            <a:pPr marL="342913" indent="-3429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89082 - António Ferreira</a:t>
            </a:r>
          </a:p>
          <a:p>
            <a:pPr marL="342913" indent="-342913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Turma</a:t>
            </a: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P1 Grupo 6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5" indent="-342913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indent="-228609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3" y="851522"/>
            <a:ext cx="61848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2EB5AD1-4501-44D9-923C-714ADF08B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14" y="2159471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4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A9CA4C-094A-4F52-BF64-DD132FDB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10</a:t>
            </a:fld>
            <a:endParaRPr lang="pt-PT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D78ECD6-8FF7-4E21-AD55-A2D33C9E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517639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Gerir Publicadoras-Software</a:t>
            </a:r>
          </a:p>
        </p:txBody>
      </p:sp>
      <p:pic>
        <p:nvPicPr>
          <p:cNvPr id="8" name="Gerir_PublicadoraSoftware">
            <a:hlinkClick r:id="" action="ppaction://media"/>
            <a:extLst>
              <a:ext uri="{FF2B5EF4-FFF2-40B4-BE49-F238E27FC236}">
                <a16:creationId xmlns:a16="http://schemas.microsoft.com/office/drawing/2014/main" id="{6CA01F6D-93B7-4CE9-9413-EFA9BCD18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486" y="709623"/>
            <a:ext cx="9940031" cy="55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159AD16-93B0-452E-93FE-A864C097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11</a:t>
            </a:fld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7352C91-7DA4-4A94-B7C3-9FF93C41E1F8}"/>
              </a:ext>
            </a:extLst>
          </p:cNvPr>
          <p:cNvSpPr txBox="1">
            <a:spLocks/>
          </p:cNvSpPr>
          <p:nvPr/>
        </p:nvSpPr>
        <p:spPr>
          <a:xfrm>
            <a:off x="838200" y="136522"/>
            <a:ext cx="10515600" cy="517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Gerir Utilizadores</a:t>
            </a:r>
          </a:p>
        </p:txBody>
      </p:sp>
      <p:pic>
        <p:nvPicPr>
          <p:cNvPr id="6" name="Gerir_Utilizadores">
            <a:hlinkClick r:id="" action="ppaction://media"/>
            <a:extLst>
              <a:ext uri="{FF2B5EF4-FFF2-40B4-BE49-F238E27FC236}">
                <a16:creationId xmlns:a16="http://schemas.microsoft.com/office/drawing/2014/main" id="{2B12C996-7DAE-4DFA-A1A8-93723927F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5731" y="762057"/>
            <a:ext cx="9931153" cy="55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8FA1353-C563-4BAD-AF6F-ED608E5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12</a:t>
            </a:fld>
            <a:endParaRPr lang="pt-PT"/>
          </a:p>
        </p:txBody>
      </p:sp>
      <p:pic>
        <p:nvPicPr>
          <p:cNvPr id="5" name="Gerir_Itens">
            <a:hlinkClick r:id="" action="ppaction://media"/>
            <a:extLst>
              <a:ext uri="{FF2B5EF4-FFF2-40B4-BE49-F238E27FC236}">
                <a16:creationId xmlns:a16="http://schemas.microsoft.com/office/drawing/2014/main" id="{0C626E54-9BA6-4E92-AE47-1E80248839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0404" y="780068"/>
            <a:ext cx="9913396" cy="557628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424FAA1-2139-4F5C-A477-5FF1091E5D06}"/>
              </a:ext>
            </a:extLst>
          </p:cNvPr>
          <p:cNvSpPr txBox="1">
            <a:spLocks/>
          </p:cNvSpPr>
          <p:nvPr/>
        </p:nvSpPr>
        <p:spPr>
          <a:xfrm>
            <a:off x="838200" y="136522"/>
            <a:ext cx="10515600" cy="517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Gerir Itens</a:t>
            </a:r>
          </a:p>
        </p:txBody>
      </p:sp>
    </p:spTree>
    <p:extLst>
      <p:ext uri="{BB962C8B-B14F-4D97-AF65-F5344CB8AC3E}">
        <p14:creationId xmlns:p14="http://schemas.microsoft.com/office/powerpoint/2010/main" val="401586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DEE54AD-ED11-4366-82B6-EA481A28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13</a:t>
            </a:fld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5F58B5F-D2F7-4AB4-8153-906FF35E2D45}"/>
              </a:ext>
            </a:extLst>
          </p:cNvPr>
          <p:cNvSpPr txBox="1">
            <a:spLocks/>
          </p:cNvSpPr>
          <p:nvPr/>
        </p:nvSpPr>
        <p:spPr>
          <a:xfrm>
            <a:off x="838200" y="136522"/>
            <a:ext cx="10515600" cy="517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 Estatísticas</a:t>
            </a:r>
          </a:p>
        </p:txBody>
      </p:sp>
      <p:pic>
        <p:nvPicPr>
          <p:cNvPr id="6" name="Mostar_Estatistica">
            <a:hlinkClick r:id="" action="ppaction://media"/>
            <a:extLst>
              <a:ext uri="{FF2B5EF4-FFF2-40B4-BE49-F238E27FC236}">
                <a16:creationId xmlns:a16="http://schemas.microsoft.com/office/drawing/2014/main" id="{5CEB631E-92F5-4277-8225-A2EA9AFD2D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4711" y="636279"/>
            <a:ext cx="10099090" cy="56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84F6-0803-41E3-9675-FF244A10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19601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Requisitos</a:t>
            </a:r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361F75-8BB0-4310-AB7F-F653C40074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648658"/>
              </p:ext>
            </p:extLst>
          </p:nvPr>
        </p:nvGraphicFramePr>
        <p:xfrm>
          <a:off x="1261872" y="-1"/>
          <a:ext cx="10484528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102">
                  <a:extLst>
                    <a:ext uri="{9D8B030D-6E8A-4147-A177-3AD203B41FA5}">
                      <a16:colId xmlns:a16="http://schemas.microsoft.com/office/drawing/2014/main" val="1485690775"/>
                    </a:ext>
                  </a:extLst>
                </a:gridCol>
                <a:gridCol w="7806426">
                  <a:extLst>
                    <a:ext uri="{9D8B030D-6E8A-4147-A177-3AD203B41FA5}">
                      <a16:colId xmlns:a16="http://schemas.microsoft.com/office/drawing/2014/main" val="3884589613"/>
                    </a:ext>
                  </a:extLst>
                </a:gridCol>
              </a:tblGrid>
              <a:tr h="5025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Objetos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Ações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71867385"/>
                  </a:ext>
                </a:extLst>
              </a:tr>
              <a:tr h="24535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Utilizador</a:t>
                      </a:r>
                      <a:endParaRPr lang="en-US" sz="18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0" lvl="0" indent="0" algn="l" defTabSz="9144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Criar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apagar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editar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Utilizadores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Adicionar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/remover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comprar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Software da Lista de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Desejos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Adicionar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/remover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Utilizadores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 Lista de Amigos;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Adicionar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Comprar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Software da Loja;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Devolver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Software à Loja (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caso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tempo de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compra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não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ultrapasse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pPr marL="0" marR="0" lvl="0" indent="0" algn="l" defTabSz="9144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Comprar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/vender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Itens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 Mercado;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Gerir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Itens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à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venda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 Mercado;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187038749"/>
                  </a:ext>
                </a:extLst>
              </a:tr>
              <a:tr h="97549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Loja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Adicionar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/remover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Publicadoras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 Lista de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Autorização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Adicionar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/remover Software da Loja;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Alterar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preço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 Software da Loja;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361041050"/>
                  </a:ext>
                </a:extLst>
              </a:tr>
              <a:tr h="97549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Item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Criar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novo Item (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colocado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inventário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 um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utilizador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aleatório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Editar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Item;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Apagar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Item (valor do item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vai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ser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adicionado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saldo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do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utilizador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dono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945410876"/>
                  </a:ext>
                </a:extLst>
              </a:tr>
              <a:tr h="67988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Publicadora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/Software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r>
                        <a:rPr lang="pt-PT" sz="1800" b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Criar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apagar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editar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Publicadora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Criar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apagar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editar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Software;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842815227"/>
                  </a:ext>
                </a:extLst>
              </a:tr>
              <a:tr h="127109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-----------------------------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 </a:t>
                      </a:r>
                      <a:r>
                        <a:rPr lang="pt-PT" sz="1800" b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estatisticas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sobre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 Plataforma;</a:t>
                      </a:r>
                    </a:p>
                    <a:p>
                      <a:pPr marL="0" marR="0" lvl="0" indent="0" algn="l" defTabSz="9144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Procurar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Utilizadores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por Email,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Fname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Lname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Procurar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Publicadoras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por NIPC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Legal_Name</a:t>
                      </a:r>
                      <a:endParaRPr lang="en-US" sz="18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Procurar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Software por ID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</a:t>
                      </a:r>
                      <a:r>
                        <a:rPr lang="en-US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Official_Name</a:t>
                      </a:r>
                      <a:endParaRPr lang="en-US" sz="18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343019141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7E6A6-0391-4E0E-B2A7-7B9F9760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D2751CA-318D-41C8-9408-7673802D33EE}" type="slidenum">
              <a:rPr lang="pt-PT" smtClean="0"/>
              <a:pPr/>
              <a:t>2</a:t>
            </a:fld>
            <a:endParaRPr lang="pt-PT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36E4D3F-C8DC-4E6D-B012-3EF7D13E6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6" y="2797735"/>
            <a:ext cx="184731" cy="6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pPr defTabSz="914433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801">
                <a:latin typeface="Arial" panose="020B0604020202020204" pitchFamily="34" charset="0"/>
              </a:rPr>
            </a:br>
            <a:endParaRPr lang="en-US" altLang="en-US" sz="1801">
              <a:latin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192B46-F7E0-42AC-BD9D-37CCF267CE3C}"/>
              </a:ext>
            </a:extLst>
          </p:cNvPr>
          <p:cNvSpPr txBox="1">
            <a:spLocks/>
          </p:cNvSpPr>
          <p:nvPr/>
        </p:nvSpPr>
        <p:spPr>
          <a:xfrm>
            <a:off x="1261872" y="1828804"/>
            <a:ext cx="9692640" cy="4351337"/>
          </a:xfrm>
          <a:prstGeom prst="rect">
            <a:avLst/>
          </a:prstGeom>
        </p:spPr>
        <p:txBody>
          <a:bodyPr vert="horz" lIns="91440" tIns="45721" rIns="91440" bIns="45721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023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52293A1-8C30-4252-9274-234D5466B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3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65B1E4-E228-4B26-8AAD-0265BB51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97" y="628022"/>
            <a:ext cx="11113303" cy="60934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3DB7D0-3C49-4F2F-A98C-23BE35F6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80" y="350961"/>
            <a:ext cx="2928114" cy="122237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Entidade-Relação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Inicial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Proposta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477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>
            <a:extLst>
              <a:ext uri="{FF2B5EF4-FFF2-40B4-BE49-F238E27FC236}">
                <a16:creationId xmlns:a16="http://schemas.microsoft.com/office/drawing/2014/main" id="{EAB404D1-F620-40D5-820C-D542E60CB3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9" y="136527"/>
            <a:ext cx="11720052" cy="6584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944447-7B3B-48C4-B40F-BBFA04E7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86" y="5499100"/>
            <a:ext cx="2928114" cy="122237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Entidade-Relação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Final (</a:t>
            </a: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48540-2FD1-4866-9C16-75FD3B00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D2751CA-318D-41C8-9408-7673802D33EE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030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4447-7B3B-48C4-B40F-BBFA04E7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03" y="5639073"/>
            <a:ext cx="3932236" cy="678542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Relacional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48540-2FD1-4866-9C16-75FD3B00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D2751CA-318D-41C8-9408-7673802D33EE}" type="slidenum">
              <a:rPr lang="pt-PT" smtClean="0"/>
              <a:pPr/>
              <a:t>5</a:t>
            </a:fld>
            <a:endParaRPr lang="pt-PT"/>
          </a:p>
        </p:txBody>
      </p:sp>
      <p:pic>
        <p:nvPicPr>
          <p:cNvPr id="7" name="Imagem 1">
            <a:hlinkClick r:id="rId2" action="ppaction://hlinkfile"/>
            <a:extLst>
              <a:ext uri="{FF2B5EF4-FFF2-40B4-BE49-F238E27FC236}">
                <a16:creationId xmlns:a16="http://schemas.microsoft.com/office/drawing/2014/main" id="{F1E2B261-BD85-4939-A388-42BE122E04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38" y="79900"/>
            <a:ext cx="3643796" cy="66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EACC-58E7-4676-9500-8112DCAE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Tabelas &amp;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B441F-97C3-441B-9EB8-A3A98C285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19 Tabelas na Base de Dados: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Chaves primárias e CHECKs definidos na criação das tabelas.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Chaves estrangeiras e sua integridade definidas em constraints após criação das tabelas.</a:t>
            </a:r>
          </a:p>
          <a:p>
            <a:pPr marL="0" indent="0">
              <a:buNone/>
            </a:pP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8 Views na Base de Dados: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Para a adaptação e apresentação de dados necessários para a gestão de aspetos mais gerais da aplicação (todos os itens, todos os jogos da loja, todas as publicadoras autorizadas,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pt-PT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>
              <a:buFont typeface="Wingdings" panose="05000000000000000000" pitchFamily="2" charset="2"/>
              <a:buChar char="Ø"/>
            </a:pPr>
            <a:endParaRPr lang="pt-PT" dirty="0"/>
          </a:p>
          <a:p>
            <a:pPr marL="457216" lvl="1" indent="0">
              <a:buNone/>
            </a:pP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6B35B-C014-4167-91A3-8A9C81B7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74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4447-7B3B-48C4-B40F-BBFA04E7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UDFs &amp; Stored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353BE-AE08-4192-9EE5-DF9C66253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24 UDFs na Base de Dados: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Para a realização de consultas mais complexas (uso frequente de JOINs, etc) visando obtenção de dados mais completos.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37 Stored Procedures na Base de Dados: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Para a realização de ações mais complexas que alterem a base de dados (UPDATE/DELETE/INSERT).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Uso muito frequente de TRANSACTION para garantir consistência e integridade de dados.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PT" dirty="0"/>
          </a:p>
          <a:p>
            <a:pPr marL="457216" lvl="1" indent="0">
              <a:buNone/>
            </a:pPr>
            <a:endParaRPr lang="pt-PT" dirty="0"/>
          </a:p>
          <a:p>
            <a:pPr marL="457216" lvl="1" indent="0">
              <a:buNone/>
            </a:pPr>
            <a:endParaRPr lang="pt-PT" dirty="0"/>
          </a:p>
          <a:p>
            <a:pPr marL="457216" lvl="1" indent="0">
              <a:buNone/>
            </a:pPr>
            <a:endParaRPr lang="pt-PT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48540-2FD1-4866-9C16-75FD3B00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D2751CA-318D-41C8-9408-7673802D33EE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02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5B96-8654-4BAC-B7E4-766EF247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Triggers &amp;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AB8AD-E0A9-4FA5-983C-AFB16E3AA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2 Triggers na Base de Dados: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DML do tipo AFTER DELETE.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Para eliminar registos da tabela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proj.Software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, após serem eliminados registos das suas tabelas de especialização (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proj.Game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proj.Tool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6 Indexes na Base de Dados: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Criados em atributos que não são chave primária e que são usados com bastante frequência em consultas.</a:t>
            </a:r>
          </a:p>
          <a:p>
            <a:pPr marL="457216" lvl="1" indent="0">
              <a:buNone/>
            </a:pPr>
            <a:endParaRPr lang="pt-PT" dirty="0"/>
          </a:p>
          <a:p>
            <a:pPr lvl="1">
              <a:buFont typeface="Wingdings" panose="05000000000000000000" pitchFamily="2" charset="2"/>
              <a:buChar char="Ø"/>
            </a:pP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E5475-B5B6-4DA0-88FA-E2BDD977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D2751CA-318D-41C8-9408-7673802D33EE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599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9D83B4-9A2E-41FA-A4AD-86DFF8AA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2"/>
            <a:ext cx="10515600" cy="517639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Gerir Loja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CEA93B6-5171-4136-B7D9-5B9DBB17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51CA-318D-41C8-9408-7673802D33EE}" type="slidenum">
              <a:rPr lang="pt-PT" smtClean="0"/>
              <a:pPr/>
              <a:t>9</a:t>
            </a:fld>
            <a:endParaRPr lang="pt-PT"/>
          </a:p>
        </p:txBody>
      </p:sp>
      <p:pic>
        <p:nvPicPr>
          <p:cNvPr id="3" name="Gerir_Loja">
            <a:hlinkClick r:id="" action="ppaction://media"/>
            <a:extLst>
              <a:ext uri="{FF2B5EF4-FFF2-40B4-BE49-F238E27FC236}">
                <a16:creationId xmlns:a16="http://schemas.microsoft.com/office/drawing/2014/main" id="{853C6C5E-1C22-4009-A6FB-315DE17B01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199" y="654161"/>
            <a:ext cx="10134601" cy="57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1890</TotalTime>
  <Words>492</Words>
  <Application>Microsoft Office PowerPoint</Application>
  <PresentationFormat>Ecrã Panorâmico</PresentationFormat>
  <Paragraphs>92</Paragraphs>
  <Slides>13</Slides>
  <Notes>2</Notes>
  <HiddenSlides>0</HiddenSlides>
  <MMClips>5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Plataforma Digital de Jogos e Aplicações</vt:lpstr>
      <vt:lpstr>Requisitos</vt:lpstr>
      <vt:lpstr>Diagrama  Entidade-Relação Inicial (Proposta)</vt:lpstr>
      <vt:lpstr>Diagrama  Entidade-Relação Final (Entrega)</vt:lpstr>
      <vt:lpstr>Diagrama Relacional</vt:lpstr>
      <vt:lpstr>Tabelas &amp; Views</vt:lpstr>
      <vt:lpstr>UDFs &amp; Stored Procedures</vt:lpstr>
      <vt:lpstr>Triggers &amp; Indexes</vt:lpstr>
      <vt:lpstr>Gerir Loja</vt:lpstr>
      <vt:lpstr>Gerir Publicadoras-Software</vt:lpstr>
      <vt:lpstr>Apresentação do PowerPoint</vt:lpstr>
      <vt:lpstr>Apresentação do PowerPoint</vt:lpstr>
      <vt:lpstr>Apresentação do PowerPoint</vt:lpstr>
    </vt:vector>
  </TitlesOfParts>
  <Company>Pedro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YACM Requirements Analysis</dc:title>
  <dc:creator>Pedro Teixeira</dc:creator>
  <cp:lastModifiedBy>Luís Couto</cp:lastModifiedBy>
  <cp:revision>73</cp:revision>
  <cp:lastPrinted>2018-12-11T17:23:32Z</cp:lastPrinted>
  <dcterms:created xsi:type="dcterms:W3CDTF">2019-03-19T09:35:17Z</dcterms:created>
  <dcterms:modified xsi:type="dcterms:W3CDTF">2021-06-22T17:33:14Z</dcterms:modified>
</cp:coreProperties>
</file>